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341" r:id="rId2"/>
    <p:sldId id="281" r:id="rId3"/>
    <p:sldId id="303" r:id="rId4"/>
    <p:sldId id="348" r:id="rId5"/>
    <p:sldId id="349" r:id="rId6"/>
    <p:sldId id="350" r:id="rId7"/>
    <p:sldId id="347" r:id="rId8"/>
    <p:sldId id="329" r:id="rId9"/>
    <p:sldId id="286" r:id="rId10"/>
  </p:sldIdLst>
  <p:sldSz cx="9144000" cy="6858000" type="screen4x3"/>
  <p:notesSz cx="6670675" cy="98758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6258"/>
    <a:srgbClr val="3A5C7A"/>
    <a:srgbClr val="CFD4D5"/>
    <a:srgbClr val="D2D4D8"/>
    <a:srgbClr val="D4D5DA"/>
    <a:srgbClr val="70ACC2"/>
    <a:srgbClr val="EEFDFE"/>
    <a:srgbClr val="D3EFF6"/>
    <a:srgbClr val="D7E7EC"/>
    <a:srgbClr val="EFF5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7" autoAdjust="0"/>
    <p:restoredTop sz="97549" autoAdjust="0"/>
  </p:normalViewPr>
  <p:slideViewPr>
    <p:cSldViewPr>
      <p:cViewPr>
        <p:scale>
          <a:sx n="100" d="100"/>
          <a:sy n="100" d="100"/>
        </p:scale>
        <p:origin x="-1224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9083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E9C63D-434F-4861-88D8-FA91D38E0A12}" type="datetimeFigureOut">
              <a:rPr lang="ru-RU" smtClean="0"/>
              <a:t>18.02.2016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750" y="4752975"/>
            <a:ext cx="5337175" cy="38877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80538"/>
            <a:ext cx="289083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8250" y="9380538"/>
            <a:ext cx="289083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D77E4F-C8D5-4412-9EEF-1267A53BDF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876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D77E4F-C8D5-4412-9EEF-1267A53BDF32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1884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D77E4F-C8D5-4412-9EEF-1267A53BDF32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261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D77E4F-C8D5-4412-9EEF-1267A53BDF32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4179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D77E4F-C8D5-4412-9EEF-1267A53BDF32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261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B7209-07B7-41B6-B979-F4B49C75DA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7173424"/>
      </p:ext>
    </p:extLst>
  </p:cSld>
  <p:clrMapOvr>
    <a:masterClrMapping/>
  </p:clrMapOvr>
  <p:transition spd="med"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1981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791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45E5A-FEBF-4405-9D7E-AEAC6FE2219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033300"/>
      </p:ext>
    </p:extLst>
  </p:cSld>
  <p:clrMapOvr>
    <a:masterClrMapping/>
  </p:clrMapOvr>
  <p:transition spd="med"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9C28D-C221-47D0-81D3-0B4D2DA0AAA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4584688"/>
      </p:ext>
    </p:extLst>
  </p:cSld>
  <p:clrMapOvr>
    <a:masterClrMapping/>
  </p:clrMapOvr>
  <p:transition spd="med"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E0ED9-61D4-4EA0-81E5-796EB2FA4C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0907998"/>
      </p:ext>
    </p:extLst>
  </p:cSld>
  <p:clrMapOvr>
    <a:masterClrMapping/>
  </p:clrMapOvr>
  <p:transition spd="med"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38862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447800"/>
            <a:ext cx="38862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2721F-E493-4511-8252-3AA6235FE1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928045"/>
      </p:ext>
    </p:extLst>
  </p:cSld>
  <p:clrMapOvr>
    <a:masterClrMapping/>
  </p:clrMapOvr>
  <p:transition spd="med"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3F4D7-5E09-418B-95A8-6AB082DF880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2819073"/>
      </p:ext>
    </p:extLst>
  </p:cSld>
  <p:clrMapOvr>
    <a:masterClrMapping/>
  </p:clrMapOvr>
  <p:transition spd="med"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FA8BE-404C-4E38-AEE9-C13D044934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8974080"/>
      </p:ext>
    </p:extLst>
  </p:cSld>
  <p:clrMapOvr>
    <a:masterClrMapping/>
  </p:clrMapOvr>
  <p:transition spd="med"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C897E-4CE1-4D12-9CDC-5EFF5A36F3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4031169"/>
      </p:ext>
    </p:extLst>
  </p:cSld>
  <p:clrMapOvr>
    <a:masterClrMapping/>
  </p:clrMapOvr>
  <p:transition spd="med"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BD5A7-ADA4-4A52-932D-7C6BD0CD2C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2844720"/>
      </p:ext>
    </p:extLst>
  </p:cSld>
  <p:clrMapOvr>
    <a:masterClrMapping/>
  </p:clrMapOvr>
  <p:transition spd="med"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08877-21B7-4795-B245-CE05F150EE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8374112"/>
      </p:ext>
    </p:extLst>
  </p:cSld>
  <p:clrMapOvr>
    <a:masterClrMapping/>
  </p:clrMapOvr>
  <p:transition spd="med"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FAEF2-7671-4E56-993F-7C513E5E3A3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5631864"/>
      </p:ext>
    </p:extLst>
  </p:cSld>
  <p:clrMapOvr>
    <a:masterClrMapping/>
  </p:clrMapOvr>
  <p:transition spd="med"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 bright="26000" contrast="-38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924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Заголовок</a:t>
            </a:r>
          </a:p>
        </p:txBody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924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76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54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 b="1" dirty="0"/>
          </a:p>
        </p:txBody>
      </p:sp>
      <p:sp>
        <p:nvSpPr>
          <p:cNvPr id="3676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172200"/>
            <a:ext cx="408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 b="1" dirty="0"/>
          </a:p>
        </p:txBody>
      </p:sp>
      <p:sp>
        <p:nvSpPr>
          <p:cNvPr id="3676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26EC4F6B-DBF7-42E7-B795-20E7ECE9B1EA}" type="slidenum">
              <a:rPr lang="ru-RU" b="1"/>
              <a:pPr>
                <a:defRPr/>
              </a:pPr>
              <a:t>‹#›</a:t>
            </a:fld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7526905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checker dir="vert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9144000" cy="551723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 bwMode="auto">
          <a:xfrm>
            <a:off x="0" y="1282700"/>
            <a:ext cx="9144000" cy="5575300"/>
          </a:xfrm>
          <a:prstGeom prst="rect">
            <a:avLst/>
          </a:prstGeom>
          <a:gradFill flip="none" rotWithShape="1">
            <a:gsLst>
              <a:gs pos="52000">
                <a:schemeClr val="accent1">
                  <a:lumMod val="20000"/>
                  <a:lumOff val="80000"/>
                  <a:alpha val="90000"/>
                </a:schemeClr>
              </a:gs>
              <a:gs pos="26000">
                <a:schemeClr val="accent1">
                  <a:lumMod val="20000"/>
                  <a:lumOff val="80000"/>
                  <a:alpha val="43000"/>
                </a:schemeClr>
              </a:gs>
              <a:gs pos="0">
                <a:schemeClr val="accent2">
                  <a:lumMod val="15000"/>
                  <a:lumOff val="85000"/>
                  <a:alpha val="23000"/>
                </a:schemeClr>
              </a:gs>
              <a:gs pos="80000">
                <a:schemeClr val="accent1">
                  <a:lumMod val="20000"/>
                  <a:lumOff val="80000"/>
                  <a:alpha val="84000"/>
                </a:schemeClr>
              </a:gs>
              <a:gs pos="100000">
                <a:schemeClr val="accent1">
                  <a:lumMod val="20000"/>
                  <a:lumOff val="80000"/>
                  <a:alpha val="9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88024" y="196694"/>
            <a:ext cx="4151519" cy="756084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kumimoji="1" lang="ru-RU" altLang="ru-RU" sz="1200" kern="1200" cap="all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Государственное бюджетное учреждение</a:t>
            </a:r>
          </a:p>
          <a:p>
            <a:pPr eaLnBrk="1" hangingPunct="1">
              <a:defRPr/>
            </a:pPr>
            <a:r>
              <a:rPr kumimoji="1" lang="ru-RU" altLang="ru-RU" sz="1200" kern="1200" cap="all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Московской области</a:t>
            </a:r>
          </a:p>
          <a:p>
            <a:pPr eaLnBrk="1" hangingPunct="1">
              <a:defRPr/>
            </a:pPr>
            <a:r>
              <a:rPr kumimoji="1" lang="ru-RU" altLang="ru-RU" sz="1200" kern="1200" cap="all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"Центр тарифно-экспертного обеспечения"</a:t>
            </a:r>
          </a:p>
        </p:txBody>
      </p:sp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  <a14:imgEffect>
                      <a14:colorTemperature colorTemp="2450"/>
                    </a14:imgEffect>
                    <a14:imgEffect>
                      <a14:saturation sat="11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0"/>
            <a:ext cx="805689" cy="1079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95936" y="6338064"/>
            <a:ext cx="946028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ru-RU" sz="2000" b="1" cap="all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2015</a:t>
            </a:r>
            <a:r>
              <a:rPr kumimoji="1" lang="en-US" sz="2000" b="1" cap="all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1" lang="ru-RU" sz="1200" b="1" cap="all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</a:t>
            </a:r>
            <a:r>
              <a:rPr kumimoji="1" lang="ru-RU" sz="2000" b="1" cap="all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endParaRPr kumimoji="1" lang="ru-RU" sz="2000" b="1" cap="all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359143" y="3429000"/>
            <a:ext cx="8425714" cy="2016224"/>
          </a:xfrm>
          <a:noFill/>
          <a:effectLst/>
        </p:spPr>
        <p:txBody>
          <a:bodyPr/>
          <a:lstStyle/>
          <a:p>
            <a:pPr algn="ctr">
              <a:lnSpc>
                <a:spcPct val="114000"/>
              </a:lnSpc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Актуализация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муниципальных схем водоотведения</a:t>
            </a:r>
            <a:br>
              <a:rPr lang="ru-RU" sz="1600" dirty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изучение возможных способов развития систем водоотведения Заказчиков с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учетом</a:t>
            </a:r>
            <a:br>
              <a:rPr lang="ru-RU" sz="1600" dirty="0" smtClean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максимального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эффективного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использования</a:t>
            </a:r>
            <a:br>
              <a:rPr lang="ru-RU" sz="1600" dirty="0" smtClean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производственных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объектов</a:t>
            </a:r>
            <a:br>
              <a:rPr lang="ru-RU" sz="1600" dirty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Щелковских межрайонных очистных сооружений (ЩМОС)</a:t>
            </a:r>
            <a:br>
              <a:rPr lang="ru-RU" sz="1600" dirty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chemeClr val="bg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8532813" y="6218238"/>
            <a:ext cx="611187" cy="639762"/>
            <a:chOff x="8532813" y="6218238"/>
            <a:chExt cx="611187" cy="639762"/>
          </a:xfrm>
        </p:grpSpPr>
        <p:pic>
          <p:nvPicPr>
            <p:cNvPr id="15" name="Picture 2" descr="C:\Users\Lenovo\Desktop\549636232.gif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artisticPhotocopy/>
                      </a14:imgEffect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2813" y="6218238"/>
              <a:ext cx="611187" cy="639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8833601" y="6384230"/>
              <a:ext cx="252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b="1" dirty="0" smtClean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sz="1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0860448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1115616" y="4131513"/>
            <a:ext cx="6912768" cy="2086725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3800" indent="-342900" algn="just" eaLnBrk="1" hangingPunct="1">
              <a:lnSpc>
                <a:spcPct val="90000"/>
              </a:lnSpc>
              <a:buFont typeface="+mj-lt"/>
              <a:buAutoNum type="arabicPeriod"/>
            </a:pPr>
            <a:endParaRPr lang="ru-RU" altLang="ru-RU" sz="16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3800" indent="-342900" algn="just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ru-RU" alt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рационального </a:t>
            </a: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водопользования</a:t>
            </a:r>
          </a:p>
          <a:p>
            <a:pPr marL="343800" indent="-342900" algn="just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alt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централизованных систем водоснабжения и водоотведения на основе наилучших доступных технологий и внедрения энергосберегающих </a:t>
            </a: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технологий. </a:t>
            </a:r>
          </a:p>
          <a:p>
            <a:pPr marL="343800" indent="-342900" algn="just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абонентов </a:t>
            </a:r>
            <a:r>
              <a:rPr lang="ru-RU" alt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доступности водоснабжения и водоотведения с использованием централизованных систем </a:t>
            </a: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водоснабжения и водоотведения</a:t>
            </a:r>
          </a:p>
          <a:p>
            <a:pPr marL="343800" indent="-342900" algn="just" eaLnBrk="1" hangingPunct="1">
              <a:lnSpc>
                <a:spcPct val="90000"/>
              </a:lnSpc>
              <a:buFont typeface="+mj-lt"/>
              <a:buAutoNum type="arabicPeriod"/>
            </a:pPr>
            <a:endParaRPr lang="ru-RU" altLang="ru-RU" sz="16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Заголовок 1"/>
          <p:cNvSpPr>
            <a:spLocks noGrp="1"/>
          </p:cNvSpPr>
          <p:nvPr>
            <p:ph type="title"/>
          </p:nvPr>
        </p:nvSpPr>
        <p:spPr>
          <a:xfrm>
            <a:off x="587165" y="1484784"/>
            <a:ext cx="8089292" cy="1224136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114300">
              <a:prstClr val="black"/>
            </a:innerShdw>
          </a:effectLst>
        </p:spPr>
        <p:txBody>
          <a:bodyPr/>
          <a:lstStyle/>
          <a:p>
            <a:r>
              <a:rPr lang="ru-RU" sz="2000" b="1" kern="1200" cap="all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Схема водоснабжения и водоотведения</a:t>
            </a:r>
            <a:br>
              <a:rPr lang="ru-RU" sz="2000" b="1" kern="1200" cap="all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kern="1200" cap="all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округа Фрязино </a:t>
            </a:r>
            <a:br>
              <a:rPr lang="ru-RU" sz="2000" b="1" kern="1200" cap="all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kern="1200" cap="all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Московской области на период до 2030 г</a:t>
            </a:r>
            <a:r>
              <a:rPr lang="ru-RU" sz="2000" b="1" kern="1200" cap="all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kern="1200" cap="all" dirty="0">
              <a:solidFill>
                <a:schemeClr val="bg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8532813" y="6218238"/>
            <a:ext cx="611187" cy="639762"/>
            <a:chOff x="8532813" y="6218238"/>
            <a:chExt cx="611187" cy="639762"/>
          </a:xfrm>
        </p:grpSpPr>
        <p:pic>
          <p:nvPicPr>
            <p:cNvPr id="11" name="Picture 2" descr="C:\Users\Lenovo\Desktop\549636232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Photocopy/>
                      </a14:imgEffect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2813" y="6218238"/>
              <a:ext cx="611187" cy="639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8833601" y="6384230"/>
              <a:ext cx="252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b="1" dirty="0" smtClean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ru-RU" sz="1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3" name="Рисунок 12" descr="Полный герб Фрязино. Герб города Фрязино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3168"/>
            <a:ext cx="735965" cy="91630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788024" y="196694"/>
            <a:ext cx="4151519" cy="7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ru-RU" altLang="ru-RU" sz="1200" kern="1200" cap="all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Государственное бюджетное учреждение Московской области "Центр тарифно-экспертного обеспечения"</a:t>
            </a:r>
            <a:endParaRPr lang="ru-RU" altLang="ru-RU" sz="1200" kern="1200" cap="all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2929993" y="3173954"/>
            <a:ext cx="3371903" cy="807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9pPr>
          </a:lstStyle>
          <a:p>
            <a:r>
              <a:rPr lang="ru-RU" sz="2000" b="1" kern="1200" cap="al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РАБОТЫ</a:t>
            </a:r>
            <a:endParaRPr lang="ru-RU" sz="2000" b="1" kern="1200" cap="all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1"/>
          <p:cNvSpPr txBox="1">
            <a:spLocks noChangeArrowheads="1"/>
          </p:cNvSpPr>
          <p:nvPr/>
        </p:nvSpPr>
        <p:spPr bwMode="auto">
          <a:xfrm>
            <a:off x="1115616" y="2783620"/>
            <a:ext cx="6912768" cy="33855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eaLnBrk="1" hangingPunct="1"/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 контракт  </a:t>
            </a:r>
            <a:r>
              <a:rPr lang="ru-RU" alt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0148200005415000549 </a:t>
            </a: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30.09.2015 </a:t>
            </a:r>
            <a:r>
              <a:rPr lang="ru-RU" alt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340972" y="164428"/>
            <a:ext cx="8514878" cy="973959"/>
          </a:xfrm>
        </p:spPr>
        <p:txBody>
          <a:bodyPr/>
          <a:lstStyle/>
          <a:p>
            <a:r>
              <a:rPr kumimoji="1" lang="ru-RU" sz="2000" b="1" kern="1200" cap="al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Генеральный план развития</a:t>
            </a:r>
            <a:endParaRPr kumimoji="1" lang="ru-RU" sz="2000" b="1" kern="1200" cap="all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8532813" y="6218238"/>
            <a:ext cx="611187" cy="639762"/>
            <a:chOff x="8532813" y="6218238"/>
            <a:chExt cx="611187" cy="639762"/>
          </a:xfrm>
        </p:grpSpPr>
        <p:pic>
          <p:nvPicPr>
            <p:cNvPr id="27" name="Picture 2" descr="C:\Users\Lenovo\Desktop\549636232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2813" y="6218238"/>
              <a:ext cx="611187" cy="639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Box 27"/>
            <p:cNvSpPr txBox="1"/>
            <p:nvPr/>
          </p:nvSpPr>
          <p:spPr>
            <a:xfrm>
              <a:off x="8838406" y="6384230"/>
              <a:ext cx="252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ru-RU" sz="1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5" name="Рисунок 14" descr="D:\Водоснабжение\Ивантеевка и Фрязино\Фрязино г.о\granica_goroda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556792"/>
            <a:ext cx="3384376" cy="24774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D:\Водоснабжение\Ивантеевка и Фрязино\GenPl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3888433" cy="2477411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Box 1"/>
          <p:cNvSpPr txBox="1">
            <a:spLocks noChangeArrowheads="1"/>
          </p:cNvSpPr>
          <p:nvPr/>
        </p:nvSpPr>
        <p:spPr bwMode="auto">
          <a:xfrm>
            <a:off x="611560" y="4131513"/>
            <a:ext cx="7704856" cy="2308324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900" algn="just" eaLnBrk="1" hangingPunct="1">
              <a:lnSpc>
                <a:spcPct val="90000"/>
              </a:lnSpc>
            </a:pP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подачи воды потребителям городского округа в полном объеме в соответствии с увеличением перспективной численности населения и перспективным развитием инфраструктуры городского образования.</a:t>
            </a:r>
          </a:p>
          <a:p>
            <a:pPr marL="900" algn="just" eaLnBrk="1" hangingPunct="1">
              <a:lnSpc>
                <a:spcPct val="90000"/>
              </a:lnSpc>
            </a:pP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надлежащего качества предоставляемой услуги, включая обеспечение  высокого качества питьевой воды, технических параметров ее подачи и качества обслуживания, достигаемых  за  счет строительства, реконструкции и модернизации существующих объектов системы водоснабжения</a:t>
            </a:r>
          </a:p>
          <a:p>
            <a:pPr marL="900" algn="just" eaLnBrk="1" hangingPunct="1">
              <a:lnSpc>
                <a:spcPct val="90000"/>
              </a:lnSpc>
            </a:pP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alt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эффективности, устойчивости и надежности функционирования систем водоотведения</a:t>
            </a:r>
          </a:p>
        </p:txBody>
      </p:sp>
      <p:pic>
        <p:nvPicPr>
          <p:cNvPr id="9" name="Рисунок 8" descr="Полный герб Фрязино. Герб города Фрязино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3168"/>
            <a:ext cx="735965" cy="9163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2977116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340972" y="164428"/>
            <a:ext cx="8514878" cy="973959"/>
          </a:xfrm>
        </p:spPr>
        <p:txBody>
          <a:bodyPr/>
          <a:lstStyle/>
          <a:p>
            <a:r>
              <a:rPr kumimoji="1" lang="ru-RU" sz="2000" b="1" kern="1200" cap="al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сетей водоснабжения</a:t>
            </a:r>
            <a:endParaRPr kumimoji="1" lang="ru-RU" sz="2000" b="1" kern="1200" cap="all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8532813" y="6218238"/>
            <a:ext cx="611187" cy="639762"/>
            <a:chOff x="8532813" y="6218238"/>
            <a:chExt cx="611187" cy="639762"/>
          </a:xfrm>
        </p:grpSpPr>
        <p:pic>
          <p:nvPicPr>
            <p:cNvPr id="27" name="Picture 2" descr="C:\Users\Lenovo\Desktop\549636232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2813" y="6218238"/>
              <a:ext cx="611187" cy="639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Box 27"/>
            <p:cNvSpPr txBox="1"/>
            <p:nvPr/>
          </p:nvSpPr>
          <p:spPr>
            <a:xfrm>
              <a:off x="8838406" y="6384230"/>
              <a:ext cx="252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ru-RU" sz="1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7" name="Рисунок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60" y="1628800"/>
            <a:ext cx="4936128" cy="4176464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</p:pic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5580111" y="1628798"/>
            <a:ext cx="3334001" cy="4182542"/>
          </a:xfrm>
          <a:custGeom>
            <a:avLst/>
            <a:gdLst>
              <a:gd name="connsiteX0" fmla="*/ 0 w 4194398"/>
              <a:gd name="connsiteY0" fmla="*/ 0 h 4745915"/>
              <a:gd name="connsiteX1" fmla="*/ 4194398 w 4194398"/>
              <a:gd name="connsiteY1" fmla="*/ 0 h 4745915"/>
              <a:gd name="connsiteX2" fmla="*/ 4194398 w 4194398"/>
              <a:gd name="connsiteY2" fmla="*/ 4745915 h 4745915"/>
              <a:gd name="connsiteX3" fmla="*/ 0 w 4194398"/>
              <a:gd name="connsiteY3" fmla="*/ 4745915 h 4745915"/>
              <a:gd name="connsiteX4" fmla="*/ 0 w 4194398"/>
              <a:gd name="connsiteY4" fmla="*/ 0 h 4745915"/>
              <a:gd name="connsiteX0" fmla="*/ 0 w 4194398"/>
              <a:gd name="connsiteY0" fmla="*/ 0 h 4745915"/>
              <a:gd name="connsiteX1" fmla="*/ 4194398 w 4194398"/>
              <a:gd name="connsiteY1" fmla="*/ 0 h 4745915"/>
              <a:gd name="connsiteX2" fmla="*/ 4194398 w 4194398"/>
              <a:gd name="connsiteY2" fmla="*/ 4745915 h 4745915"/>
              <a:gd name="connsiteX3" fmla="*/ 9525 w 4194398"/>
              <a:gd name="connsiteY3" fmla="*/ 2783765 h 4745915"/>
              <a:gd name="connsiteX4" fmla="*/ 0 w 4194398"/>
              <a:gd name="connsiteY4" fmla="*/ 0 h 4745915"/>
              <a:gd name="connsiteX0" fmla="*/ 0 w 4203923"/>
              <a:gd name="connsiteY0" fmla="*/ 0 h 2793290"/>
              <a:gd name="connsiteX1" fmla="*/ 4194398 w 4203923"/>
              <a:gd name="connsiteY1" fmla="*/ 0 h 2793290"/>
              <a:gd name="connsiteX2" fmla="*/ 4203923 w 4203923"/>
              <a:gd name="connsiteY2" fmla="*/ 2793290 h 2793290"/>
              <a:gd name="connsiteX3" fmla="*/ 9525 w 4203923"/>
              <a:gd name="connsiteY3" fmla="*/ 2783765 h 2793290"/>
              <a:gd name="connsiteX4" fmla="*/ 0 w 4203923"/>
              <a:gd name="connsiteY4" fmla="*/ 0 h 2793290"/>
              <a:gd name="connsiteX0" fmla="*/ 0 w 4203923"/>
              <a:gd name="connsiteY0" fmla="*/ 0 h 2793290"/>
              <a:gd name="connsiteX1" fmla="*/ 4194398 w 4203923"/>
              <a:gd name="connsiteY1" fmla="*/ 0 h 2793290"/>
              <a:gd name="connsiteX2" fmla="*/ 4203923 w 4203923"/>
              <a:gd name="connsiteY2" fmla="*/ 2793290 h 2793290"/>
              <a:gd name="connsiteX3" fmla="*/ 19050 w 4203923"/>
              <a:gd name="connsiteY3" fmla="*/ 1661911 h 2793290"/>
              <a:gd name="connsiteX4" fmla="*/ 0 w 4203923"/>
              <a:gd name="connsiteY4" fmla="*/ 0 h 2793290"/>
              <a:gd name="connsiteX0" fmla="*/ 0 w 4222973"/>
              <a:gd name="connsiteY0" fmla="*/ 0 h 1662388"/>
              <a:gd name="connsiteX1" fmla="*/ 4194398 w 4222973"/>
              <a:gd name="connsiteY1" fmla="*/ 0 h 1662388"/>
              <a:gd name="connsiteX2" fmla="*/ 4222973 w 4222973"/>
              <a:gd name="connsiteY2" fmla="*/ 1662388 h 1662388"/>
              <a:gd name="connsiteX3" fmla="*/ 19050 w 4222973"/>
              <a:gd name="connsiteY3" fmla="*/ 1661911 h 1662388"/>
              <a:gd name="connsiteX4" fmla="*/ 0 w 4222973"/>
              <a:gd name="connsiteY4" fmla="*/ 0 h 1662388"/>
              <a:gd name="connsiteX0" fmla="*/ 0 w 4222973"/>
              <a:gd name="connsiteY0" fmla="*/ 0 h 1662388"/>
              <a:gd name="connsiteX1" fmla="*/ 4194398 w 4222973"/>
              <a:gd name="connsiteY1" fmla="*/ 0 h 1662388"/>
              <a:gd name="connsiteX2" fmla="*/ 4222973 w 4222973"/>
              <a:gd name="connsiteY2" fmla="*/ 1662388 h 1662388"/>
              <a:gd name="connsiteX3" fmla="*/ 19050 w 4222973"/>
              <a:gd name="connsiteY3" fmla="*/ 1661911 h 1662388"/>
              <a:gd name="connsiteX4" fmla="*/ 0 w 4222973"/>
              <a:gd name="connsiteY4" fmla="*/ 0 h 1662388"/>
              <a:gd name="connsiteX0" fmla="*/ 0 w 4222973"/>
              <a:gd name="connsiteY0" fmla="*/ 0 h 1662388"/>
              <a:gd name="connsiteX1" fmla="*/ 4194398 w 4222973"/>
              <a:gd name="connsiteY1" fmla="*/ 0 h 1662388"/>
              <a:gd name="connsiteX2" fmla="*/ 4222973 w 4222973"/>
              <a:gd name="connsiteY2" fmla="*/ 1662388 h 1662388"/>
              <a:gd name="connsiteX3" fmla="*/ 47625 w 4222973"/>
              <a:gd name="connsiteY3" fmla="*/ 988692 h 1662388"/>
              <a:gd name="connsiteX4" fmla="*/ 0 w 4222973"/>
              <a:gd name="connsiteY4" fmla="*/ 0 h 1662388"/>
              <a:gd name="connsiteX0" fmla="*/ 0 w 4251548"/>
              <a:gd name="connsiteY0" fmla="*/ 0 h 988692"/>
              <a:gd name="connsiteX1" fmla="*/ 4194398 w 4251548"/>
              <a:gd name="connsiteY1" fmla="*/ 0 h 988692"/>
              <a:gd name="connsiteX2" fmla="*/ 4251548 w 4251548"/>
              <a:gd name="connsiteY2" fmla="*/ 986399 h 988692"/>
              <a:gd name="connsiteX3" fmla="*/ 47625 w 4251548"/>
              <a:gd name="connsiteY3" fmla="*/ 988692 h 988692"/>
              <a:gd name="connsiteX4" fmla="*/ 0 w 4251548"/>
              <a:gd name="connsiteY4" fmla="*/ 0 h 988692"/>
              <a:gd name="connsiteX0" fmla="*/ 0 w 4232498"/>
              <a:gd name="connsiteY0" fmla="*/ 0 h 988692"/>
              <a:gd name="connsiteX1" fmla="*/ 4194398 w 4232498"/>
              <a:gd name="connsiteY1" fmla="*/ 0 h 988692"/>
              <a:gd name="connsiteX2" fmla="*/ 4232498 w 4232498"/>
              <a:gd name="connsiteY2" fmla="*/ 533965 h 988692"/>
              <a:gd name="connsiteX3" fmla="*/ 47625 w 4232498"/>
              <a:gd name="connsiteY3" fmla="*/ 988692 h 988692"/>
              <a:gd name="connsiteX4" fmla="*/ 0 w 4232498"/>
              <a:gd name="connsiteY4" fmla="*/ 0 h 988692"/>
              <a:gd name="connsiteX0" fmla="*/ 0 w 4232498"/>
              <a:gd name="connsiteY0" fmla="*/ 0 h 538208"/>
              <a:gd name="connsiteX1" fmla="*/ 4194398 w 4232498"/>
              <a:gd name="connsiteY1" fmla="*/ 0 h 538208"/>
              <a:gd name="connsiteX2" fmla="*/ 4232498 w 4232498"/>
              <a:gd name="connsiteY2" fmla="*/ 533965 h 538208"/>
              <a:gd name="connsiteX3" fmla="*/ 38100 w 4232498"/>
              <a:gd name="connsiteY3" fmla="*/ 538208 h 538208"/>
              <a:gd name="connsiteX4" fmla="*/ 0 w 4232498"/>
              <a:gd name="connsiteY4" fmla="*/ 0 h 538208"/>
              <a:gd name="connsiteX0" fmla="*/ 0 w 4244481"/>
              <a:gd name="connsiteY0" fmla="*/ 0 h 538208"/>
              <a:gd name="connsiteX1" fmla="*/ 4194398 w 4244481"/>
              <a:gd name="connsiteY1" fmla="*/ 0 h 538208"/>
              <a:gd name="connsiteX2" fmla="*/ 4244481 w 4244481"/>
              <a:gd name="connsiteY2" fmla="*/ 407060 h 538208"/>
              <a:gd name="connsiteX3" fmla="*/ 38100 w 4244481"/>
              <a:gd name="connsiteY3" fmla="*/ 538208 h 538208"/>
              <a:gd name="connsiteX4" fmla="*/ 0 w 4244481"/>
              <a:gd name="connsiteY4" fmla="*/ 0 h 538208"/>
              <a:gd name="connsiteX0" fmla="*/ 0 w 4244481"/>
              <a:gd name="connsiteY0" fmla="*/ 0 h 408503"/>
              <a:gd name="connsiteX1" fmla="*/ 4194398 w 4244481"/>
              <a:gd name="connsiteY1" fmla="*/ 0 h 408503"/>
              <a:gd name="connsiteX2" fmla="*/ 4244481 w 4244481"/>
              <a:gd name="connsiteY2" fmla="*/ 407060 h 408503"/>
              <a:gd name="connsiteX3" fmla="*/ 26117 w 4244481"/>
              <a:gd name="connsiteY3" fmla="*/ 408503 h 408503"/>
              <a:gd name="connsiteX4" fmla="*/ 0 w 4244481"/>
              <a:gd name="connsiteY4" fmla="*/ 0 h 408503"/>
              <a:gd name="connsiteX0" fmla="*/ 0 w 4208532"/>
              <a:gd name="connsiteY0" fmla="*/ 0 h 408503"/>
              <a:gd name="connsiteX1" fmla="*/ 4194398 w 4208532"/>
              <a:gd name="connsiteY1" fmla="*/ 0 h 408503"/>
              <a:gd name="connsiteX2" fmla="*/ 4208532 w 4208532"/>
              <a:gd name="connsiteY2" fmla="*/ 263699 h 408503"/>
              <a:gd name="connsiteX3" fmla="*/ 26117 w 4208532"/>
              <a:gd name="connsiteY3" fmla="*/ 408503 h 408503"/>
              <a:gd name="connsiteX4" fmla="*/ 0 w 4208532"/>
              <a:gd name="connsiteY4" fmla="*/ 0 h 408503"/>
              <a:gd name="connsiteX0" fmla="*/ 21815 w 4230347"/>
              <a:gd name="connsiteY0" fmla="*/ 0 h 276366"/>
              <a:gd name="connsiteX1" fmla="*/ 4216213 w 4230347"/>
              <a:gd name="connsiteY1" fmla="*/ 0 h 276366"/>
              <a:gd name="connsiteX2" fmla="*/ 4230347 w 4230347"/>
              <a:gd name="connsiteY2" fmla="*/ 263699 h 276366"/>
              <a:gd name="connsiteX3" fmla="*/ 0 w 4230347"/>
              <a:gd name="connsiteY3" fmla="*/ 276366 h 276366"/>
              <a:gd name="connsiteX4" fmla="*/ 21815 w 4230347"/>
              <a:gd name="connsiteY4" fmla="*/ 0 h 276366"/>
              <a:gd name="connsiteX0" fmla="*/ 21815 w 4216213"/>
              <a:gd name="connsiteY0" fmla="*/ 0 h 276366"/>
              <a:gd name="connsiteX1" fmla="*/ 4216213 w 4216213"/>
              <a:gd name="connsiteY1" fmla="*/ 0 h 276366"/>
              <a:gd name="connsiteX2" fmla="*/ 4134482 w 4216213"/>
              <a:gd name="connsiteY2" fmla="*/ 181583 h 276366"/>
              <a:gd name="connsiteX3" fmla="*/ 0 w 4216213"/>
              <a:gd name="connsiteY3" fmla="*/ 276366 h 276366"/>
              <a:gd name="connsiteX4" fmla="*/ 21815 w 4216213"/>
              <a:gd name="connsiteY4" fmla="*/ 0 h 276366"/>
              <a:gd name="connsiteX0" fmla="*/ 0 w 4194398"/>
              <a:gd name="connsiteY0" fmla="*/ 0 h 182874"/>
              <a:gd name="connsiteX1" fmla="*/ 4194398 w 4194398"/>
              <a:gd name="connsiteY1" fmla="*/ 0 h 182874"/>
              <a:gd name="connsiteX2" fmla="*/ 4112667 w 4194398"/>
              <a:gd name="connsiteY2" fmla="*/ 181583 h 182874"/>
              <a:gd name="connsiteX3" fmla="*/ 50084 w 4194398"/>
              <a:gd name="connsiteY3" fmla="*/ 182874 h 182874"/>
              <a:gd name="connsiteX4" fmla="*/ 0 w 4194398"/>
              <a:gd name="connsiteY4" fmla="*/ 0 h 182874"/>
              <a:gd name="connsiteX0" fmla="*/ 0 w 4194398"/>
              <a:gd name="connsiteY0" fmla="*/ 0 h 182874"/>
              <a:gd name="connsiteX1" fmla="*/ 4194398 w 4194398"/>
              <a:gd name="connsiteY1" fmla="*/ 0 h 182874"/>
              <a:gd name="connsiteX2" fmla="*/ 4184566 w 4194398"/>
              <a:gd name="connsiteY2" fmla="*/ 117685 h 182874"/>
              <a:gd name="connsiteX3" fmla="*/ 50084 w 4194398"/>
              <a:gd name="connsiteY3" fmla="*/ 182874 h 182874"/>
              <a:gd name="connsiteX4" fmla="*/ 0 w 4194398"/>
              <a:gd name="connsiteY4" fmla="*/ 0 h 182874"/>
              <a:gd name="connsiteX0" fmla="*/ 0 w 4194398"/>
              <a:gd name="connsiteY0" fmla="*/ 0 h 121465"/>
              <a:gd name="connsiteX1" fmla="*/ 4194398 w 4194398"/>
              <a:gd name="connsiteY1" fmla="*/ 0 h 121465"/>
              <a:gd name="connsiteX2" fmla="*/ 4184566 w 4194398"/>
              <a:gd name="connsiteY2" fmla="*/ 117685 h 121465"/>
              <a:gd name="connsiteX3" fmla="*/ 38101 w 4194398"/>
              <a:gd name="connsiteY3" fmla="*/ 121465 h 121465"/>
              <a:gd name="connsiteX4" fmla="*/ 0 w 4194398"/>
              <a:gd name="connsiteY4" fmla="*/ 0 h 121465"/>
              <a:gd name="connsiteX0" fmla="*/ 0 w 4194398"/>
              <a:gd name="connsiteY0" fmla="*/ 0 h 121465"/>
              <a:gd name="connsiteX1" fmla="*/ 4194398 w 4194398"/>
              <a:gd name="connsiteY1" fmla="*/ 0 h 121465"/>
              <a:gd name="connsiteX2" fmla="*/ 4184566 w 4194398"/>
              <a:gd name="connsiteY2" fmla="*/ 120728 h 121465"/>
              <a:gd name="connsiteX3" fmla="*/ 38101 w 4194398"/>
              <a:gd name="connsiteY3" fmla="*/ 121465 h 121465"/>
              <a:gd name="connsiteX4" fmla="*/ 0 w 4194398"/>
              <a:gd name="connsiteY4" fmla="*/ 0 h 121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4398" h="121465">
                <a:moveTo>
                  <a:pt x="0" y="0"/>
                </a:moveTo>
                <a:lnTo>
                  <a:pt x="4194398" y="0"/>
                </a:lnTo>
                <a:lnTo>
                  <a:pt x="4184566" y="120728"/>
                </a:lnTo>
                <a:lnTo>
                  <a:pt x="38101" y="12146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900" algn="ctr" eaLnBrk="1" hangingPunct="1">
              <a:lnSpc>
                <a:spcPct val="90000"/>
              </a:lnSpc>
            </a:pPr>
            <a:endParaRPr lang="ru-RU" altLang="ru-RU" sz="16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0" algn="ctr" eaLnBrk="1" hangingPunct="1">
              <a:lnSpc>
                <a:spcPct val="90000"/>
              </a:lnSpc>
            </a:pPr>
            <a:r>
              <a:rPr lang="ru-RU" alt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технические проблемы</a:t>
            </a:r>
          </a:p>
          <a:p>
            <a:pPr marL="900" algn="ctr" eaLnBrk="1" hangingPunct="1">
              <a:lnSpc>
                <a:spcPct val="90000"/>
              </a:lnSpc>
            </a:pPr>
            <a:r>
              <a:rPr lang="ru-RU" alt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водоснабжения</a:t>
            </a: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900" algn="ctr" eaLnBrk="1" hangingPunct="1">
              <a:lnSpc>
                <a:spcPct val="90000"/>
              </a:lnSpc>
            </a:pPr>
            <a:endParaRPr lang="en-US" altLang="ru-RU" sz="16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6650" indent="-28575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 качественной питьевой водой в достаточном </a:t>
            </a: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количестве </a:t>
            </a: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одной из приоритетных </a:t>
            </a: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проблем, решение которой необходимой для сохранения здоровья. </a:t>
            </a: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данным мониторинга качества питьевая вода по </a:t>
            </a:r>
            <a:r>
              <a:rPr lang="ru-RU" sz="1400" b="1" dirty="0" err="1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г.о</a:t>
            </a:r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Фрязино в основном соответствует гигиеническим нормативам. Однако жесткость исходной воды периодически  превышает предельно-допустимые показатели</a:t>
            </a: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6650" indent="-28575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знос </a:t>
            </a: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водопроводных сетей городского округа на сегодняшний день составляет около 50%. </a:t>
            </a:r>
          </a:p>
          <a:p>
            <a:pPr marL="900" eaLnBrk="1" hangingPunct="1">
              <a:lnSpc>
                <a:spcPct val="9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1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6650" indent="-285750" algn="ctr" eaLnBrk="1" hangingPunct="1">
              <a:lnSpc>
                <a:spcPct val="90000"/>
              </a:lnSpc>
              <a:buFont typeface="Arial" pitchFamily="34" charset="0"/>
              <a:buChar char="•"/>
            </a:pPr>
            <a:endParaRPr lang="ru-RU" altLang="ru-RU" sz="16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6650" indent="-285750" algn="ctr" eaLnBrk="1" hangingPunct="1">
              <a:lnSpc>
                <a:spcPct val="90000"/>
              </a:lnSpc>
              <a:buFont typeface="Arial" pitchFamily="34" charset="0"/>
              <a:buChar char="•"/>
            </a:pPr>
            <a:endParaRPr lang="ru-RU" altLang="ru-RU" sz="16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6650" indent="-285750" algn="ctr" eaLnBrk="1" hangingPunct="1">
              <a:lnSpc>
                <a:spcPct val="90000"/>
              </a:lnSpc>
              <a:buFont typeface="Arial" pitchFamily="34" charset="0"/>
              <a:buChar char="•"/>
            </a:pPr>
            <a:endParaRPr lang="ru-RU" altLang="ru-RU" sz="16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6650" indent="-285750" algn="ctr" eaLnBrk="1" hangingPunct="1">
              <a:lnSpc>
                <a:spcPct val="90000"/>
              </a:lnSpc>
              <a:buFont typeface="Arial" pitchFamily="34" charset="0"/>
              <a:buChar char="•"/>
            </a:pPr>
            <a:endParaRPr lang="ru-RU" altLang="ru-RU" sz="16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6650" indent="-285750" algn="ctr" eaLnBrk="1" hangingPunct="1">
              <a:lnSpc>
                <a:spcPct val="90000"/>
              </a:lnSpc>
              <a:buFont typeface="Arial" pitchFamily="34" charset="0"/>
              <a:buChar char="•"/>
            </a:pPr>
            <a:endParaRPr lang="ru-RU" altLang="ru-RU" sz="16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6650" indent="-285750" algn="ctr" eaLnBrk="1" hangingPunct="1">
              <a:lnSpc>
                <a:spcPct val="90000"/>
              </a:lnSpc>
              <a:buFont typeface="Arial" pitchFamily="34" charset="0"/>
              <a:buChar char="•"/>
            </a:pPr>
            <a:endParaRPr lang="ru-RU" altLang="ru-RU" sz="16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6650" indent="-285750" algn="ctr" eaLnBrk="1" hangingPunct="1">
              <a:lnSpc>
                <a:spcPct val="90000"/>
              </a:lnSpc>
              <a:buFont typeface="Arial" pitchFamily="34" charset="0"/>
              <a:buChar char="•"/>
            </a:pPr>
            <a:endParaRPr lang="ru-RU" altLang="ru-RU" sz="16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6650" indent="-285750" algn="ctr" eaLnBrk="1" hangingPunct="1">
              <a:lnSpc>
                <a:spcPct val="90000"/>
              </a:lnSpc>
              <a:buFont typeface="Arial" pitchFamily="34" charset="0"/>
              <a:buChar char="•"/>
            </a:pPr>
            <a:endParaRPr lang="ru-RU" altLang="ru-RU" sz="16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6650" indent="-285750" algn="just" eaLnBrk="1" hangingPunct="1">
              <a:lnSpc>
                <a:spcPct val="90000"/>
              </a:lnSpc>
              <a:buFont typeface="Arial" pitchFamily="34" charset="0"/>
              <a:buChar char="•"/>
            </a:pPr>
            <a:endParaRPr lang="ru-RU" altLang="ru-RU" sz="16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 descr="Полный герб Фрязино. Герб города Фрязино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3168"/>
            <a:ext cx="735965" cy="9163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1562115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340972" y="164428"/>
            <a:ext cx="8514878" cy="973959"/>
          </a:xfrm>
        </p:spPr>
        <p:txBody>
          <a:bodyPr/>
          <a:lstStyle/>
          <a:p>
            <a:r>
              <a:rPr kumimoji="1" lang="ru-RU" sz="2000" b="1" kern="1200" cap="al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сетей водоотведения</a:t>
            </a:r>
            <a:endParaRPr kumimoji="1" lang="ru-RU" sz="2000" b="1" kern="1200" cap="all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8532813" y="6218238"/>
            <a:ext cx="611187" cy="639762"/>
            <a:chOff x="8532813" y="6218238"/>
            <a:chExt cx="611187" cy="639762"/>
          </a:xfrm>
        </p:grpSpPr>
        <p:pic>
          <p:nvPicPr>
            <p:cNvPr id="27" name="Picture 2" descr="C:\Users\Lenovo\Desktop\549636232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2813" y="6218238"/>
              <a:ext cx="611187" cy="639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Box 27"/>
            <p:cNvSpPr txBox="1"/>
            <p:nvPr/>
          </p:nvSpPr>
          <p:spPr>
            <a:xfrm>
              <a:off x="8838406" y="6384230"/>
              <a:ext cx="252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ru-RU" sz="1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5652120" y="1532744"/>
            <a:ext cx="3186286" cy="4526268"/>
          </a:xfrm>
          <a:custGeom>
            <a:avLst/>
            <a:gdLst>
              <a:gd name="connsiteX0" fmla="*/ 0 w 3186286"/>
              <a:gd name="connsiteY0" fmla="*/ 0 h 3416320"/>
              <a:gd name="connsiteX1" fmla="*/ 3186286 w 3186286"/>
              <a:gd name="connsiteY1" fmla="*/ 0 h 3416320"/>
              <a:gd name="connsiteX2" fmla="*/ 3186286 w 3186286"/>
              <a:gd name="connsiteY2" fmla="*/ 3416320 h 3416320"/>
              <a:gd name="connsiteX3" fmla="*/ 0 w 3186286"/>
              <a:gd name="connsiteY3" fmla="*/ 3416320 h 3416320"/>
              <a:gd name="connsiteX4" fmla="*/ 0 w 3186286"/>
              <a:gd name="connsiteY4" fmla="*/ 0 h 3416320"/>
              <a:gd name="connsiteX0" fmla="*/ 0 w 3195811"/>
              <a:gd name="connsiteY0" fmla="*/ 0 h 4540270"/>
              <a:gd name="connsiteX1" fmla="*/ 3186286 w 3195811"/>
              <a:gd name="connsiteY1" fmla="*/ 0 h 4540270"/>
              <a:gd name="connsiteX2" fmla="*/ 3195811 w 3195811"/>
              <a:gd name="connsiteY2" fmla="*/ 4540270 h 4540270"/>
              <a:gd name="connsiteX3" fmla="*/ 0 w 3195811"/>
              <a:gd name="connsiteY3" fmla="*/ 3416320 h 4540270"/>
              <a:gd name="connsiteX4" fmla="*/ 0 w 3195811"/>
              <a:gd name="connsiteY4" fmla="*/ 0 h 4540270"/>
              <a:gd name="connsiteX0" fmla="*/ 0 w 3195811"/>
              <a:gd name="connsiteY0" fmla="*/ 0 h 4540270"/>
              <a:gd name="connsiteX1" fmla="*/ 3186286 w 3195811"/>
              <a:gd name="connsiteY1" fmla="*/ 0 h 4540270"/>
              <a:gd name="connsiteX2" fmla="*/ 3195811 w 3195811"/>
              <a:gd name="connsiteY2" fmla="*/ 4540270 h 4540270"/>
              <a:gd name="connsiteX3" fmla="*/ 9525 w 3195811"/>
              <a:gd name="connsiteY3" fmla="*/ 4540270 h 4540270"/>
              <a:gd name="connsiteX4" fmla="*/ 0 w 3195811"/>
              <a:gd name="connsiteY4" fmla="*/ 0 h 4540270"/>
              <a:gd name="connsiteX0" fmla="*/ 0 w 3186286"/>
              <a:gd name="connsiteY0" fmla="*/ 0 h 5526940"/>
              <a:gd name="connsiteX1" fmla="*/ 3186286 w 3186286"/>
              <a:gd name="connsiteY1" fmla="*/ 0 h 5526940"/>
              <a:gd name="connsiteX2" fmla="*/ 3186286 w 3186286"/>
              <a:gd name="connsiteY2" fmla="*/ 5526940 h 5526940"/>
              <a:gd name="connsiteX3" fmla="*/ 9525 w 3186286"/>
              <a:gd name="connsiteY3" fmla="*/ 4540270 h 5526940"/>
              <a:gd name="connsiteX4" fmla="*/ 0 w 3186286"/>
              <a:gd name="connsiteY4" fmla="*/ 0 h 5526940"/>
              <a:gd name="connsiteX0" fmla="*/ 0 w 3186286"/>
              <a:gd name="connsiteY0" fmla="*/ 0 h 5633928"/>
              <a:gd name="connsiteX1" fmla="*/ 3186286 w 3186286"/>
              <a:gd name="connsiteY1" fmla="*/ 0 h 5633928"/>
              <a:gd name="connsiteX2" fmla="*/ 3186286 w 3186286"/>
              <a:gd name="connsiteY2" fmla="*/ 5526940 h 5633928"/>
              <a:gd name="connsiteX3" fmla="*/ 28575 w 3186286"/>
              <a:gd name="connsiteY3" fmla="*/ 5633928 h 5633928"/>
              <a:gd name="connsiteX4" fmla="*/ 0 w 3186286"/>
              <a:gd name="connsiteY4" fmla="*/ 0 h 5633928"/>
              <a:gd name="connsiteX0" fmla="*/ 0 w 3186286"/>
              <a:gd name="connsiteY0" fmla="*/ 0 h 5633928"/>
              <a:gd name="connsiteX1" fmla="*/ 3186286 w 3186286"/>
              <a:gd name="connsiteY1" fmla="*/ 0 h 5633928"/>
              <a:gd name="connsiteX2" fmla="*/ 3186286 w 3186286"/>
              <a:gd name="connsiteY2" fmla="*/ 5610153 h 5633928"/>
              <a:gd name="connsiteX3" fmla="*/ 28575 w 3186286"/>
              <a:gd name="connsiteY3" fmla="*/ 5633928 h 5633928"/>
              <a:gd name="connsiteX4" fmla="*/ 0 w 3186286"/>
              <a:gd name="connsiteY4" fmla="*/ 0 h 5633928"/>
              <a:gd name="connsiteX0" fmla="*/ 0 w 3186286"/>
              <a:gd name="connsiteY0" fmla="*/ 0 h 6500016"/>
              <a:gd name="connsiteX1" fmla="*/ 3186286 w 3186286"/>
              <a:gd name="connsiteY1" fmla="*/ 0 h 6500016"/>
              <a:gd name="connsiteX2" fmla="*/ 3186286 w 3186286"/>
              <a:gd name="connsiteY2" fmla="*/ 6500016 h 6500016"/>
              <a:gd name="connsiteX3" fmla="*/ 28575 w 3186286"/>
              <a:gd name="connsiteY3" fmla="*/ 5633928 h 6500016"/>
              <a:gd name="connsiteX4" fmla="*/ 0 w 3186286"/>
              <a:gd name="connsiteY4" fmla="*/ 0 h 6500016"/>
              <a:gd name="connsiteX0" fmla="*/ 0 w 3186286"/>
              <a:gd name="connsiteY0" fmla="*/ 0 h 6607216"/>
              <a:gd name="connsiteX1" fmla="*/ 3186286 w 3186286"/>
              <a:gd name="connsiteY1" fmla="*/ 0 h 6607216"/>
              <a:gd name="connsiteX2" fmla="*/ 3186286 w 3186286"/>
              <a:gd name="connsiteY2" fmla="*/ 6500016 h 6607216"/>
              <a:gd name="connsiteX3" fmla="*/ 19050 w 3186286"/>
              <a:gd name="connsiteY3" fmla="*/ 6607216 h 6607216"/>
              <a:gd name="connsiteX4" fmla="*/ 0 w 3186286"/>
              <a:gd name="connsiteY4" fmla="*/ 0 h 6607216"/>
              <a:gd name="connsiteX0" fmla="*/ 0 w 3186286"/>
              <a:gd name="connsiteY0" fmla="*/ 0 h 6607216"/>
              <a:gd name="connsiteX1" fmla="*/ 3186286 w 3186286"/>
              <a:gd name="connsiteY1" fmla="*/ 0 h 6607216"/>
              <a:gd name="connsiteX2" fmla="*/ 3148186 w 3186286"/>
              <a:gd name="connsiteY2" fmla="*/ 6597345 h 6607216"/>
              <a:gd name="connsiteX3" fmla="*/ 19050 w 3186286"/>
              <a:gd name="connsiteY3" fmla="*/ 6607216 h 6607216"/>
              <a:gd name="connsiteX4" fmla="*/ 0 w 3186286"/>
              <a:gd name="connsiteY4" fmla="*/ 0 h 6607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86286" h="6607216">
                <a:moveTo>
                  <a:pt x="0" y="0"/>
                </a:moveTo>
                <a:lnTo>
                  <a:pt x="3186286" y="0"/>
                </a:lnTo>
                <a:lnTo>
                  <a:pt x="3148186" y="6597345"/>
                </a:lnTo>
                <a:lnTo>
                  <a:pt x="19050" y="660721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900" algn="ctr" eaLnBrk="1" hangingPunct="1">
              <a:lnSpc>
                <a:spcPct val="90000"/>
              </a:lnSpc>
            </a:pPr>
            <a:endParaRPr lang="ru-RU" altLang="ru-RU" sz="16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0" algn="ctr" eaLnBrk="1" hangingPunct="1">
              <a:lnSpc>
                <a:spcPct val="90000"/>
              </a:lnSpc>
            </a:pP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технические проблемы</a:t>
            </a:r>
          </a:p>
          <a:p>
            <a:pPr marL="900" algn="ctr" eaLnBrk="1" hangingPunct="1">
              <a:lnSpc>
                <a:spcPct val="90000"/>
              </a:lnSpc>
            </a:pP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водоотведения</a:t>
            </a: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900" algn="ctr" eaLnBrk="1" hangingPunct="1">
              <a:lnSpc>
                <a:spcPct val="90000"/>
              </a:lnSpc>
            </a:pPr>
            <a:endParaRPr lang="ru-RU" altLang="ru-RU" sz="16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6650" indent="-28575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ru-RU" alt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знос </a:t>
            </a:r>
            <a:r>
              <a:rPr lang="ru-RU" alt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 канализационных </a:t>
            </a: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станций</a:t>
            </a:r>
          </a:p>
          <a:p>
            <a:pPr marL="286650" indent="-28575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ru-RU" alt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аличие </a:t>
            </a:r>
            <a:r>
              <a:rPr lang="ru-RU" alt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ветхих и аварийных сетей  </a:t>
            </a: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канализации</a:t>
            </a:r>
          </a:p>
          <a:p>
            <a:pPr marL="286650" indent="-28575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ru-RU" alt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аличие </a:t>
            </a:r>
            <a:r>
              <a:rPr lang="ru-RU" alt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неучтенных </a:t>
            </a: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стоков</a:t>
            </a:r>
          </a:p>
          <a:p>
            <a:pPr marL="286650" indent="-28575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ru-RU" alt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роблемы </a:t>
            </a:r>
            <a:r>
              <a:rPr lang="ru-RU" alt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ливневой </a:t>
            </a: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канализацией</a:t>
            </a:r>
          </a:p>
          <a:p>
            <a:pPr marL="286650" indent="-28575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ru-RU" alt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тсутствие </a:t>
            </a:r>
            <a:r>
              <a:rPr lang="ru-RU" alt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полноценной автоматизации и диспетчеризации процессов </a:t>
            </a: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водоотведения</a:t>
            </a:r>
            <a:endParaRPr lang="ru-RU" altLang="ru-RU" sz="16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32742"/>
            <a:ext cx="4968552" cy="4560553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</p:pic>
      <p:pic>
        <p:nvPicPr>
          <p:cNvPr id="12" name="Рисунок 11" descr="Полный герб Фрязино. Герб города Фрязино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3168"/>
            <a:ext cx="735965" cy="9163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381223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340972" y="164428"/>
            <a:ext cx="8514878" cy="973959"/>
          </a:xfrm>
        </p:spPr>
        <p:txBody>
          <a:bodyPr/>
          <a:lstStyle/>
          <a:p>
            <a:r>
              <a:rPr kumimoji="1" lang="ru-RU" sz="2000" b="1" kern="1200" cap="al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по развитию </a:t>
            </a:r>
            <a:r>
              <a:rPr kumimoji="1" lang="ru-RU" sz="2000" b="1" kern="1200" cap="al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сетей</a:t>
            </a:r>
            <a:r>
              <a:rPr kumimoji="1" lang="en-US" sz="2000" b="1" kern="1200" cap="al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1" lang="en-US" sz="2000" b="1" kern="1200" cap="al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1" lang="ru-RU" sz="2000" b="1" kern="1200" cap="al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водоснабжения </a:t>
            </a:r>
            <a:r>
              <a:rPr kumimoji="1" lang="ru-RU" sz="2000" b="1" kern="1200" cap="al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водоотведения</a:t>
            </a:r>
            <a:endParaRPr kumimoji="1" lang="ru-RU" sz="2000" b="1" kern="1200" cap="all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483861"/>
              </p:ext>
            </p:extLst>
          </p:nvPr>
        </p:nvGraphicFramePr>
        <p:xfrm>
          <a:off x="323528" y="1412776"/>
          <a:ext cx="8656762" cy="491189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4399274"/>
                <a:gridCol w="4257488"/>
              </a:tblGrid>
              <a:tr h="488500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1400" b="1" i="0" u="none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Водоснабжение</a:t>
                      </a:r>
                      <a:endParaRPr lang="ru-RU" sz="1400" b="1" i="0" u="non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14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Водоотведение</a:t>
                      </a:r>
                      <a:endParaRPr lang="ru-RU" sz="14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03588">
                <a:tc>
                  <a:txBody>
                    <a:bodyPr/>
                    <a:lstStyle/>
                    <a:p>
                      <a:pPr marL="0" indent="0" algn="l" fontAlgn="b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ru-RU" sz="12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Бурение скважин </a:t>
                      </a:r>
                      <a:r>
                        <a:rPr lang="ru-RU" sz="12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ВЗУ</a:t>
                      </a:r>
                      <a:endParaRPr lang="ru-RU" sz="12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indent="0" algn="l" fontAlgn="b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ru-RU" sz="12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Прокладка напорных коллекторов</a:t>
                      </a:r>
                    </a:p>
                  </a:txBody>
                  <a:tcPr marL="9525" marR="9525" marT="9525" marB="0">
                    <a:gradFill flip="none" rotWithShape="1"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481494">
                <a:tc>
                  <a:txBody>
                    <a:bodyPr/>
                    <a:lstStyle/>
                    <a:p>
                      <a:pPr marL="0" indent="0" algn="l" fontAlgn="b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ru-RU" sz="12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Строительство водопроводов </a:t>
                      </a:r>
                      <a:r>
                        <a:rPr lang="ru-RU" sz="1200" b="1" i="0" u="none" strike="noStrike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 точки присоединения</a:t>
                      </a:r>
                      <a:endParaRPr lang="en-US" sz="1200" b="1" i="0" u="none" strike="noStrike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indent="0" algn="l" fontAlgn="b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ru-RU" sz="12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</a:t>
                      </a:r>
                      <a:r>
                        <a:rPr lang="ru-RU" sz="12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сетям централизованного водоснабжения </a:t>
                      </a:r>
                    </a:p>
                  </a:txBody>
                  <a:tcPr marL="9525" marR="9525" marT="9525" marB="0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indent="0" algn="l" fontAlgn="b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ru-RU" sz="12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Реконструкция КНС</a:t>
                      </a:r>
                    </a:p>
                  </a:txBody>
                  <a:tcPr marL="9525" marR="9525" marT="9525" marB="0">
                    <a:gradFill flip="none" rotWithShape="1"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507974">
                <a:tc>
                  <a:txBody>
                    <a:bodyPr/>
                    <a:lstStyle/>
                    <a:p>
                      <a:pPr marL="0" indent="0" algn="l" fontAlgn="b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ru-RU" sz="12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Капитальный ремонт скважин, </a:t>
                      </a:r>
                      <a:r>
                        <a:rPr lang="ru-RU" sz="12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задвижек </a:t>
                      </a:r>
                      <a:r>
                        <a:rPr lang="ru-RU" sz="12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12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оборудования</a:t>
                      </a:r>
                      <a:endParaRPr lang="en-US" sz="1200" b="1" i="0" u="none" strike="noStrike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 fontAlgn="b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ru-RU" sz="12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насосных </a:t>
                      </a:r>
                      <a:r>
                        <a:rPr lang="ru-RU" sz="12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станций</a:t>
                      </a:r>
                    </a:p>
                  </a:txBody>
                  <a:tcPr marL="9525" marR="9525" marT="9525" marB="0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Модернизация системы транспортировки канализационных стоков на ЩМОС с установкой приборов учета с обратной связью</a:t>
                      </a:r>
                      <a:endParaRPr kumimoji="0" lang="en-US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gradFill flip="none" rotWithShape="1"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274705">
                <a:tc>
                  <a:txBody>
                    <a:bodyPr/>
                    <a:lstStyle/>
                    <a:p>
                      <a:pPr marL="0" indent="0" algn="l" fontAlgn="b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ru-RU" sz="12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Промывка и прочистка водопроводных сетей</a:t>
                      </a:r>
                    </a:p>
                  </a:txBody>
                  <a:tcPr marL="9525" marR="9525" marT="9525" marB="0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indent="0" algn="l" fontAlgn="b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ru-RU" sz="12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Капитальный ремонт колодцев</a:t>
                      </a:r>
                    </a:p>
                  </a:txBody>
                  <a:tcPr marL="9525" marR="9525" marT="9525" marB="0">
                    <a:gradFill flip="none" rotWithShape="1"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255831">
                <a:tc>
                  <a:txBody>
                    <a:bodyPr/>
                    <a:lstStyle/>
                    <a:p>
                      <a:pPr marL="0" indent="0" algn="l" fontAlgn="b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ru-RU" sz="12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Капитальный ремонт зданий и сооружений</a:t>
                      </a:r>
                    </a:p>
                  </a:txBody>
                  <a:tcPr marL="9525" marR="9525" marT="9525" marB="0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indent="0" algn="l" fontAlgn="b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ru-RU" sz="12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Перекладка коллекторов</a:t>
                      </a:r>
                    </a:p>
                  </a:txBody>
                  <a:tcPr marL="9525" marR="9525" marT="9525" marB="0">
                    <a:gradFill flip="none" rotWithShape="1"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indent="0" algn="l" fontAlgn="b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ru-RU" sz="12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Реконструкция водопроводов</a:t>
                      </a:r>
                    </a:p>
                  </a:txBody>
                  <a:tcPr marL="9525" marR="9525" marT="9525" marB="0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indent="0" algn="l" fontAlgn="b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ru-RU" sz="12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Строительство канализационных сетей</a:t>
                      </a:r>
                    </a:p>
                  </a:txBody>
                  <a:tcPr marL="9525" marR="9525" marT="9525" marB="0">
                    <a:gradFill flip="none" rotWithShape="1"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302478">
                <a:tc>
                  <a:txBody>
                    <a:bodyPr/>
                    <a:lstStyle/>
                    <a:p>
                      <a:pPr marL="0" indent="0" algn="l" fontAlgn="b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ru-RU" sz="12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Реконструкция центральной системы водоснабжения </a:t>
                      </a:r>
                    </a:p>
                  </a:txBody>
                  <a:tcPr marL="9525" marR="9525" marT="9525" marB="0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indent="0" algn="l" fontAlgn="b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ru-RU" sz="12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Внедрение систем автоматизации и  </a:t>
                      </a:r>
                      <a:r>
                        <a:rPr lang="ru-RU" sz="12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диспетчеризации</a:t>
                      </a:r>
                      <a:endParaRPr lang="ru-RU" sz="12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gradFill flip="none" rotWithShape="1"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401247">
                <a:tc>
                  <a:txBody>
                    <a:bodyPr/>
                    <a:lstStyle/>
                    <a:p>
                      <a:pPr marL="0" indent="0" algn="l" fontAlgn="b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ru-RU" sz="12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Перекладка водопроводов и ветхих участков</a:t>
                      </a:r>
                    </a:p>
                  </a:txBody>
                  <a:tcPr marL="9525" marR="9525" marT="9525" marB="0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indent="0" algn="l" fontAlgn="b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ru-RU" sz="12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Модернизация коллектора от камеры </a:t>
                      </a:r>
                      <a:r>
                        <a:rPr lang="ru-RU" sz="12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переключения</a:t>
                      </a:r>
                      <a:endParaRPr lang="en-US" sz="1200" b="1" i="0" u="none" strike="noStrike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 fontAlgn="b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ru-RU" sz="12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РТС </a:t>
                      </a:r>
                      <a:r>
                        <a:rPr lang="ru-RU" sz="12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ЩМОС </a:t>
                      </a:r>
                    </a:p>
                  </a:txBody>
                  <a:tcPr marL="9525" marR="9525" marT="9525" marB="0">
                    <a:gradFill flip="none" rotWithShape="1"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407620">
                <a:tc>
                  <a:txBody>
                    <a:bodyPr/>
                    <a:lstStyle/>
                    <a:p>
                      <a:pPr marL="0" indent="0" algn="l" fontAlgn="b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ru-RU" sz="12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Внедрение систем автоматизации и  </a:t>
                      </a:r>
                      <a:r>
                        <a:rPr lang="ru-RU" sz="12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диспетчеризации</a:t>
                      </a:r>
                      <a:endParaRPr lang="ru-RU" sz="12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Перекладка и реконструкция ветхих и аварийных участков системы централизованного водоотведения</a:t>
                      </a:r>
                    </a:p>
                  </a:txBody>
                  <a:tcPr marL="9525" marR="9525" marT="9525" marB="0">
                    <a:gradFill flip="none" rotWithShape="1"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261131">
                <a:tc>
                  <a:txBody>
                    <a:bodyPr/>
                    <a:lstStyle/>
                    <a:p>
                      <a:pPr marL="0" indent="0" algn="l" fontAlgn="b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endParaRPr lang="ru-RU" sz="12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Реконструкция напорных коллекторов</a:t>
                      </a:r>
                      <a:endParaRPr kumimoji="0" lang="en-US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gradFill flip="none" rotWithShape="1"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indent="0" algn="l" fontAlgn="b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endParaRPr lang="ru-RU" sz="12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Промывка и прочистка канализационных сетей</a:t>
                      </a:r>
                    </a:p>
                  </a:txBody>
                  <a:tcPr marL="9525" marR="9525" marT="9525" marB="0">
                    <a:gradFill flip="none" rotWithShape="1"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673084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сумма: 349,935 млн.</a:t>
                      </a:r>
                      <a:r>
                        <a:rPr lang="en-US" sz="1400" b="1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indent="0" algn="ctr" fontAlgn="b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ru-RU" sz="1400" b="1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сумма: 752,603 млн.</a:t>
                      </a:r>
                      <a:r>
                        <a:rPr lang="en-US" sz="1400" b="1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  <a:endParaRPr lang="ru-RU" sz="14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 flip="none" rotWithShape="1">
                      <a:gsLst>
                        <a:gs pos="0">
                          <a:schemeClr val="tx2"/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</a:tbl>
          </a:graphicData>
        </a:graphic>
      </p:graphicFrame>
      <p:grpSp>
        <p:nvGrpSpPr>
          <p:cNvPr id="26" name="Группа 25"/>
          <p:cNvGrpSpPr/>
          <p:nvPr/>
        </p:nvGrpSpPr>
        <p:grpSpPr>
          <a:xfrm>
            <a:off x="8532813" y="6218238"/>
            <a:ext cx="611187" cy="639762"/>
            <a:chOff x="8532813" y="6218238"/>
            <a:chExt cx="611187" cy="639762"/>
          </a:xfrm>
        </p:grpSpPr>
        <p:pic>
          <p:nvPicPr>
            <p:cNvPr id="27" name="Picture 2" descr="C:\Users\Lenovo\Desktop\549636232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Photocopy/>
                      </a14:imgEffect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2813" y="6218238"/>
              <a:ext cx="611187" cy="639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Box 27"/>
            <p:cNvSpPr txBox="1"/>
            <p:nvPr/>
          </p:nvSpPr>
          <p:spPr>
            <a:xfrm>
              <a:off x="8838406" y="6384230"/>
              <a:ext cx="252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ru-RU" sz="1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7" name="Рисунок 6" descr="Полный герб Фрязино. Герб города Фрязино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3168"/>
            <a:ext cx="735965" cy="9163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8010887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"/>
          <p:cNvSpPr txBox="1">
            <a:spLocks noChangeArrowheads="1"/>
          </p:cNvSpPr>
          <p:nvPr/>
        </p:nvSpPr>
        <p:spPr bwMode="auto">
          <a:xfrm>
            <a:off x="678885" y="5013176"/>
            <a:ext cx="6845443" cy="5847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lvl="1" indent="0" algn="ctr" eaLnBrk="1" hangingPunct="1"/>
            <a:r>
              <a:rPr 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территориально-производственной системы </a:t>
            </a:r>
            <a:r>
              <a:rPr 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ЩМОС на базе 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информационных </a:t>
            </a:r>
            <a:r>
              <a:rPr 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</a:t>
            </a:r>
          </a:p>
        </p:txBody>
      </p:sp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678885" y="2958346"/>
            <a:ext cx="7565523" cy="5847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eaLnBrk="1" hangingPunct="1"/>
            <a:r>
              <a:rPr lang="ru-RU" alt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рекомендаций по выбору </a:t>
            </a: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наилучших </a:t>
            </a:r>
            <a:r>
              <a:rPr lang="ru-RU" alt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доступных технологий  и </a:t>
            </a: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 для </a:t>
            </a:r>
            <a:r>
              <a:rPr lang="ru-RU" alt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реконструкции существующих объектов ЩМОС </a:t>
            </a:r>
          </a:p>
        </p:txBody>
      </p:sp>
      <p:sp>
        <p:nvSpPr>
          <p:cNvPr id="22" name="TextBox 1"/>
          <p:cNvSpPr txBox="1">
            <a:spLocks noChangeArrowheads="1"/>
          </p:cNvSpPr>
          <p:nvPr/>
        </p:nvSpPr>
        <p:spPr bwMode="auto">
          <a:xfrm>
            <a:off x="678886" y="3933056"/>
            <a:ext cx="7277490" cy="5847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eaLnBrk="1" hangingPunct="1"/>
            <a:r>
              <a:rPr 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предложений по 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рациональной трассировке</a:t>
            </a:r>
          </a:p>
          <a:p>
            <a:pPr lvl="0" algn="ctr" eaLnBrk="1" hangingPunct="1"/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единой магистральной канализационной </a:t>
            </a:r>
            <a:r>
              <a:rPr 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сети</a:t>
            </a:r>
          </a:p>
        </p:txBody>
      </p:sp>
      <p:sp>
        <p:nvSpPr>
          <p:cNvPr id="23" name="TextBox 1"/>
          <p:cNvSpPr txBox="1">
            <a:spLocks noChangeArrowheads="1"/>
          </p:cNvSpPr>
          <p:nvPr/>
        </p:nvSpPr>
        <p:spPr bwMode="auto">
          <a:xfrm>
            <a:off x="678886" y="1844824"/>
            <a:ext cx="7879730" cy="8309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eaLnBrk="1" hangingPunct="1"/>
            <a:r>
              <a:rPr lang="ru-RU" alt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на </a:t>
            </a:r>
            <a:r>
              <a:rPr lang="ru-RU" alt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базе Щелковских межрайонных очистных сооружениях (ЩМОС) централизованного  регионального предприятия  </a:t>
            </a:r>
            <a:r>
              <a:rPr lang="ru-RU" alt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обезвреживанию осадка сточных вод</a:t>
            </a:r>
          </a:p>
        </p:txBody>
      </p:sp>
      <p:sp>
        <p:nvSpPr>
          <p:cNvPr id="26" name="Заголовок 1"/>
          <p:cNvSpPr>
            <a:spLocks noGrp="1"/>
          </p:cNvSpPr>
          <p:nvPr>
            <p:ph type="title"/>
          </p:nvPr>
        </p:nvSpPr>
        <p:spPr>
          <a:xfrm>
            <a:off x="2123728" y="332656"/>
            <a:ext cx="5250563" cy="807874"/>
          </a:xfrm>
        </p:spPr>
        <p:txBody>
          <a:bodyPr/>
          <a:lstStyle/>
          <a:p>
            <a:r>
              <a:rPr lang="ru-RU" sz="2000" b="1" kern="1200" cap="all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идеи РАЗВИТИЯ ЩМОС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8532813" y="6218238"/>
            <a:ext cx="611187" cy="639762"/>
            <a:chOff x="8532813" y="6218238"/>
            <a:chExt cx="611187" cy="639762"/>
          </a:xfrm>
        </p:grpSpPr>
        <p:pic>
          <p:nvPicPr>
            <p:cNvPr id="11" name="Picture 2" descr="C:\Users\Lenovo\Desktop\549636232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Photocopy/>
                      </a14:imgEffect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2813" y="6218238"/>
              <a:ext cx="611187" cy="639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8833601" y="6384230"/>
              <a:ext cx="252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ru-RU" sz="1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3" name="Рисунок 12" descr="Полный герб Фрязино. Герб города Фрязино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494" y="131357"/>
            <a:ext cx="735965" cy="9163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6437713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TextBox 1"/>
          <p:cNvSpPr txBox="1">
            <a:spLocks noChangeArrowheads="1"/>
          </p:cNvSpPr>
          <p:nvPr/>
        </p:nvSpPr>
        <p:spPr bwMode="auto">
          <a:xfrm>
            <a:off x="157163" y="1592054"/>
            <a:ext cx="8878887" cy="1754326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algn="just" eaLnBrk="1" hangingPunct="1">
              <a:buFont typeface="Wingdings" panose="05000000000000000000" pitchFamily="2" charset="2"/>
              <a:buChar char="v"/>
            </a:pPr>
            <a:r>
              <a:rPr lang="ru-RU" altLang="ru-RU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на территории муниципального образования или (при соответствующем обосновании) ЩМОС  предприятия по стабилизации и термической обработке осадков сточных вод, с перспективой освобождения территорий занятых иловыми площадками. Реализация технологического цикла сбора и очистки газовых выбросов от объектов технологического процесса</a:t>
            </a:r>
            <a:r>
              <a:rPr lang="ru-RU" altLang="ru-RU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157163" y="3742586"/>
            <a:ext cx="8878887" cy="646331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algn="just" eaLnBrk="1" hangingPunct="1">
              <a:buFont typeface="Wingdings" panose="05000000000000000000" pitchFamily="2" charset="2"/>
              <a:buChar char="v"/>
            </a:pPr>
            <a:r>
              <a:rPr lang="ru-RU" altLang="ru-RU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</a:t>
            </a:r>
            <a:r>
              <a:rPr lang="ru-RU" altLang="ru-RU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АРР (аварийно-регулирующего резервуара) для усреднения и нейтрализации залповых сбросов загрязняющих веществ с сточными водами</a:t>
            </a:r>
            <a:r>
              <a:rPr lang="ru-RU" altLang="ru-RU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157163" y="4758315"/>
            <a:ext cx="8878887" cy="1477328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algn="just" eaLnBrk="1" hangingPunct="1">
              <a:buFont typeface="Wingdings" panose="05000000000000000000" pitchFamily="2" charset="2"/>
              <a:buChar char="v"/>
            </a:pPr>
            <a:r>
              <a:rPr lang="ru-RU" altLang="ru-RU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</a:t>
            </a:r>
            <a:r>
              <a:rPr lang="ru-RU" altLang="ru-RU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новых современных технологий и оборудования для очистки сточных вод на производственных объектах ЩМОС, с целью достижения нормативов сброса загрязняющих веществ в водоём рыбохозяйственного назначения - р. Клязьму </a:t>
            </a:r>
          </a:p>
          <a:p>
            <a:pPr marL="285750" indent="-285750" algn="just" eaLnBrk="1" hangingPunct="1">
              <a:buFont typeface="Wingdings" panose="05000000000000000000" pitchFamily="2" charset="2"/>
              <a:buChar char="v"/>
            </a:pPr>
            <a:r>
              <a:rPr lang="ru-RU" altLang="ru-RU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пропускной способности  ЩМОС до  400 тыс. м3/сутки</a:t>
            </a:r>
            <a:r>
              <a:rPr lang="ru-RU" altLang="ru-RU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57162" y="65089"/>
            <a:ext cx="8878887" cy="1275680"/>
          </a:xfrm>
        </p:spPr>
        <p:txBody>
          <a:bodyPr/>
          <a:lstStyle/>
          <a:p>
            <a:r>
              <a:rPr kumimoji="1" lang="ru-RU" sz="2000" b="1" kern="1200" cap="all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очередность и сроки реализации</a:t>
            </a:r>
            <a:br>
              <a:rPr kumimoji="1" lang="ru-RU" sz="2000" b="1" kern="1200" cap="all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1" lang="ru-RU" sz="2000" b="1" kern="1200" cap="all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предложений концепции </a:t>
            </a:r>
          </a:p>
        </p:txBody>
      </p:sp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285954" y="3309456"/>
            <a:ext cx="7742430" cy="338554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just" eaLnBrk="1" hangingPunct="1">
              <a:buFontTx/>
              <a:buNone/>
            </a:pPr>
            <a:r>
              <a:rPr lang="ru-RU" alt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 мероприятия 5 лет от выпуска распорядительного документа</a:t>
            </a:r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285954" y="4364330"/>
            <a:ext cx="7742429" cy="338554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just" eaLnBrk="1" hangingPunct="1">
              <a:buFontTx/>
              <a:buNone/>
            </a:pPr>
            <a:r>
              <a:rPr lang="ru-RU" alt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 мероприятия 3 года от выпуска распорядительного документа</a:t>
            </a:r>
          </a:p>
        </p:txBody>
      </p:sp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285954" y="6235643"/>
            <a:ext cx="7742429" cy="338554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just" eaLnBrk="1" hangingPunct="1">
              <a:buFontTx/>
              <a:buNone/>
            </a:pPr>
            <a:r>
              <a:rPr lang="ru-RU" alt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 мероприятия 5 лет от выпуска распорядительного документа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8532813" y="6218238"/>
            <a:ext cx="611187" cy="639762"/>
            <a:chOff x="8532813" y="6218238"/>
            <a:chExt cx="611187" cy="639762"/>
          </a:xfrm>
        </p:grpSpPr>
        <p:pic>
          <p:nvPicPr>
            <p:cNvPr id="17" name="Picture 2" descr="C:\Users\Lenovo\Desktop\549636232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2813" y="6218238"/>
              <a:ext cx="611187" cy="639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8838406" y="6384230"/>
              <a:ext cx="3055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ru-RU" sz="1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9" name="Рисунок 18" descr="Полный герб Фрязино. Герб города Фрязино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3168"/>
            <a:ext cx="735965" cy="9163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5131402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907704" y="2780928"/>
            <a:ext cx="5400601" cy="100811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kumimoji="1" lang="ru-RU" sz="2400" b="1" kern="1200" cap="all" dirty="0">
                <a:solidFill>
                  <a:schemeClr val="bg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8532813" y="6218238"/>
            <a:ext cx="611187" cy="639762"/>
            <a:chOff x="8532813" y="6218238"/>
            <a:chExt cx="611187" cy="639762"/>
          </a:xfrm>
        </p:grpSpPr>
        <p:pic>
          <p:nvPicPr>
            <p:cNvPr id="4" name="Picture 2" descr="C:\Users\Lenovo\Desktop\549636232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2813" y="6218238"/>
              <a:ext cx="611187" cy="639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8729634" y="6384230"/>
              <a:ext cx="4143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b="1" dirty="0" smtClean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21</a:t>
              </a:r>
              <a:endParaRPr lang="ru-RU" sz="1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2348159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140804">
  <a:themeElements>
    <a:clrScheme name="Тема Office 1">
      <a:dk1>
        <a:srgbClr val="000066"/>
      </a:dk1>
      <a:lt1>
        <a:srgbClr val="FFFFFF"/>
      </a:lt1>
      <a:dk2>
        <a:srgbClr val="003366"/>
      </a:dk2>
      <a:lt2>
        <a:srgbClr val="FFFFFF"/>
      </a:lt2>
      <a:accent1>
        <a:srgbClr val="8EB3C8"/>
      </a:accent1>
      <a:accent2>
        <a:srgbClr val="6F97B3"/>
      </a:accent2>
      <a:accent3>
        <a:srgbClr val="AAADB8"/>
      </a:accent3>
      <a:accent4>
        <a:srgbClr val="DADADA"/>
      </a:accent4>
      <a:accent5>
        <a:srgbClr val="C6D6E0"/>
      </a:accent5>
      <a:accent6>
        <a:srgbClr val="6488A2"/>
      </a:accent6>
      <a:hlink>
        <a:srgbClr val="556575"/>
      </a:hlink>
      <a:folHlink>
        <a:srgbClr val="3D556F"/>
      </a:folHlink>
    </a:clrScheme>
    <a:fontScheme name="Тема Offic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ма Office 1">
        <a:dk1>
          <a:srgbClr val="000066"/>
        </a:dk1>
        <a:lt1>
          <a:srgbClr val="FFFFFF"/>
        </a:lt1>
        <a:dk2>
          <a:srgbClr val="003366"/>
        </a:dk2>
        <a:lt2>
          <a:srgbClr val="FFFFFF"/>
        </a:lt2>
        <a:accent1>
          <a:srgbClr val="8EB3C8"/>
        </a:accent1>
        <a:accent2>
          <a:srgbClr val="6F97B3"/>
        </a:accent2>
        <a:accent3>
          <a:srgbClr val="AAADB8"/>
        </a:accent3>
        <a:accent4>
          <a:srgbClr val="DADADA"/>
        </a:accent4>
        <a:accent5>
          <a:srgbClr val="C6D6E0"/>
        </a:accent5>
        <a:accent6>
          <a:srgbClr val="6488A2"/>
        </a:accent6>
        <a:hlink>
          <a:srgbClr val="556575"/>
        </a:hlink>
        <a:folHlink>
          <a:srgbClr val="3D556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11412</TotalTime>
  <Words>571</Words>
  <Application>Microsoft Office PowerPoint</Application>
  <PresentationFormat>Экран (4:3)</PresentationFormat>
  <Paragraphs>98</Paragraphs>
  <Slides>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01140804</vt:lpstr>
      <vt:lpstr> Актуализация муниципальных схем водоотведения изучение возможных способов развития систем водоотведения Заказчиков с учетом максимального эффективного использования производственных объектов Щелковских межрайонных очистных сооружений (ЩМОС)  </vt:lpstr>
      <vt:lpstr>Схема водоснабжения и водоотведения городского округа Фрязино  Московской области на период до 2030 г.</vt:lpstr>
      <vt:lpstr>Генеральный план развития</vt:lpstr>
      <vt:lpstr>развитие сетей водоснабжения</vt:lpstr>
      <vt:lpstr>развитие сетей водоотведения</vt:lpstr>
      <vt:lpstr>Мероприятия по развитию сетей водоснабжения и водоотведения</vt:lpstr>
      <vt:lpstr>Основные идеи РАЗВИТИЯ ЩМОС</vt:lpstr>
      <vt:lpstr>очередность и сроки реализации  предложений концепции </vt:lpstr>
      <vt:lpstr>СПАСИБО ЗА ВНИМАНИЕ!</vt:lpstr>
    </vt:vector>
  </TitlesOfParts>
  <Company>тэкмо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asuhanova</dc:creator>
  <cp:lastModifiedBy>Мария Константинова</cp:lastModifiedBy>
  <cp:revision>460</cp:revision>
  <cp:lastPrinted>2016-01-26T09:12:17Z</cp:lastPrinted>
  <dcterms:created xsi:type="dcterms:W3CDTF">2014-02-24T05:44:53Z</dcterms:created>
  <dcterms:modified xsi:type="dcterms:W3CDTF">2016-02-18T11:52:50Z</dcterms:modified>
</cp:coreProperties>
</file>